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7" r:id="rId2"/>
    <p:sldId id="258" r:id="rId3"/>
    <p:sldId id="259" r:id="rId4"/>
    <p:sldId id="260" r:id="rId5"/>
  </p:sldIdLst>
  <p:sldSz cx="9144000" cy="6858000" type="screen4x3"/>
  <p:notesSz cx="9144000" cy="6858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5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73FA"/>
    <a:srgbClr val="007F00"/>
    <a:srgbClr val="000000"/>
    <a:srgbClr val="C89800"/>
    <a:srgbClr val="B41C1B"/>
    <a:srgbClr val="FFC000"/>
    <a:srgbClr val="565656"/>
    <a:srgbClr val="0A9D0A"/>
    <a:srgbClr val="0000FF"/>
    <a:srgbClr val="421C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7" d="100"/>
          <a:sy n="97" d="100"/>
        </p:scale>
        <p:origin x="2004" y="306"/>
      </p:cViewPr>
      <p:guideLst>
        <p:guide orient="horz" pos="2160"/>
        <p:guide pos="285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810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0" hangingPunct="0"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560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1600" y="0"/>
            <a:ext cx="3962400" cy="3810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0" hangingPunct="0"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560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477000"/>
            <a:ext cx="3962400" cy="3810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eaLnBrk="0" hangingPunct="0"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560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1600" y="6477000"/>
            <a:ext cx="3962400" cy="3810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 eaLnBrk="0" hangingPunct="0">
              <a:defRPr sz="1200">
                <a:latin typeface="Times" charset="0"/>
              </a:defRPr>
            </a:lvl1pPr>
          </a:lstStyle>
          <a:p>
            <a:fld id="{DE482BC4-6634-4535-AD5D-FA99EA4E5CEB}" type="slidenum">
              <a:rPr lang="en-US" altLang="en-US"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810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0" hangingPunct="0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314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181600" y="0"/>
            <a:ext cx="3962400" cy="3810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0" hangingPunct="0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14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2314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77000"/>
            <a:ext cx="3962400" cy="3810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eaLnBrk="0" hangingPunct="0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314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1600" y="6477000"/>
            <a:ext cx="3962400" cy="3810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 eaLnBrk="0" hangingPunct="0">
              <a:defRPr sz="1200">
                <a:latin typeface="Times New Roman" panose="02020603050405020304" pitchFamily="18" charset="0"/>
              </a:defRPr>
            </a:lvl1pPr>
          </a:lstStyle>
          <a:p>
            <a:fld id="{F6B7BBFC-4FDC-4B7B-89CC-E08801CB0581}" type="slidenum">
              <a:rPr lang="en-US" altLang="en-US"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9" descr="cu_logo_sml_150_ppt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2" y="381000"/>
            <a:ext cx="987425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12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1346202" y="830263"/>
            <a:ext cx="6367463" cy="1752600"/>
          </a:xfrm>
        </p:spPr>
        <p:txBody>
          <a:bodyPr/>
          <a:lstStyle>
            <a:lvl1pPr>
              <a:defRPr i="0">
                <a:solidFill>
                  <a:schemeClr val="bg2"/>
                </a:solidFill>
              </a:defRPr>
            </a:lvl1pPr>
          </a:lstStyle>
          <a:p>
            <a:r>
              <a:rPr lang="en-US" altLang="en-US" dirty="0"/>
              <a:t>Click to edit Master title style</a:t>
            </a:r>
          </a:p>
        </p:txBody>
      </p:sp>
      <p:sp>
        <p:nvSpPr>
          <p:cNvPr id="358413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3014665" y="4006854"/>
            <a:ext cx="5570537" cy="1616075"/>
          </a:xfrm>
        </p:spPr>
        <p:txBody>
          <a:bodyPr/>
          <a:lstStyle>
            <a:lvl1pPr marL="0" indent="0" algn="r">
              <a:lnSpc>
                <a:spcPct val="90000"/>
              </a:lnSpc>
              <a:buFont typeface="Wingdings" panose="05000000000000000000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6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8DB13F1-275E-4961-AA53-2D462B7F685A}" type="slidenum">
              <a:rPr lang="en-US" altLang="en-US"/>
              <a:t>‹#›</a:t>
            </a:fld>
            <a:endParaRPr lang="en-US" altLang="en-US"/>
          </a:p>
        </p:txBody>
      </p:sp>
      <p:pic>
        <p:nvPicPr>
          <p:cNvPr id="11" name="Picture 10" descr="A close up of a logo&#10;&#10;Description automatically generated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25" y="2816352"/>
            <a:ext cx="7840136" cy="1920406"/>
          </a:xfrm>
          <a:prstGeom prst="rect">
            <a:avLst/>
          </a:prstGeom>
        </p:spPr>
      </p:pic>
    </p:spTree>
  </p:cSld>
  <p:clrMapOvr>
    <a:overrideClrMapping bg1="dk2" tx1="lt1" bg2="dk1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CC181B-BEF9-4416-986D-8CC766334059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D8F71C-7280-49ED-AA31-1F2D6F174BC6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0064" y="338138"/>
            <a:ext cx="2105025" cy="60626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2" y="338138"/>
            <a:ext cx="6164263" cy="60626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B27B5E-4553-4182-892F-6BFFB03E9D37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2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1346202" y="830263"/>
            <a:ext cx="6367463" cy="1752600"/>
          </a:xfrm>
        </p:spPr>
        <p:txBody>
          <a:bodyPr/>
          <a:lstStyle>
            <a:lvl1pPr>
              <a:defRPr i="0">
                <a:solidFill>
                  <a:schemeClr val="bg2"/>
                </a:solidFill>
              </a:defRPr>
            </a:lvl1pPr>
          </a:lstStyle>
          <a:p>
            <a:r>
              <a:rPr lang="en-US" altLang="en-US" dirty="0"/>
              <a:t>Click to edit Master title style</a:t>
            </a:r>
          </a:p>
        </p:txBody>
      </p:sp>
      <p:sp>
        <p:nvSpPr>
          <p:cNvPr id="358413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3014665" y="4006854"/>
            <a:ext cx="5570537" cy="1616075"/>
          </a:xfrm>
        </p:spPr>
        <p:txBody>
          <a:bodyPr/>
          <a:lstStyle>
            <a:lvl1pPr marL="0" indent="0" algn="r">
              <a:lnSpc>
                <a:spcPct val="90000"/>
              </a:lnSpc>
              <a:buFont typeface="Wingdings" panose="05000000000000000000" pitchFamily="2" charset="2"/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altLang="en-US" dirty="0"/>
              <a:t>Click to edit Master subtitle style</a:t>
            </a:r>
          </a:p>
        </p:txBody>
      </p:sp>
      <p:sp>
        <p:nvSpPr>
          <p:cNvPr id="6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8DB13F1-275E-4961-AA53-2D462B7F685A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57175" indent="-257175">
              <a:buClr>
                <a:srgbClr val="0070C0"/>
              </a:buClr>
              <a:buFont typeface="Wingdings" panose="05000000000000000000" pitchFamily="2" charset="2"/>
              <a:buChar char="q"/>
              <a:defRPr/>
            </a:lvl1pPr>
            <a:lvl2pPr marL="557530" indent="-214630">
              <a:buClrTx/>
              <a:buFont typeface="Wingdings" panose="05000000000000000000" pitchFamily="2" charset="2"/>
              <a:buChar char="q"/>
              <a:defRPr sz="1700"/>
            </a:lvl2pPr>
            <a:lvl3pPr marL="857250" indent="-171450">
              <a:buClr>
                <a:schemeClr val="accent2"/>
              </a:buClr>
              <a:buFont typeface="Wingdings" panose="05000000000000000000" pitchFamily="2" charset="2"/>
              <a:buChar char="q"/>
              <a:defRPr sz="1600"/>
            </a:lvl3pPr>
            <a:lvl4pPr marL="1200150" indent="-171450">
              <a:buClr>
                <a:schemeClr val="accent4"/>
              </a:buClr>
              <a:buFont typeface="Wingdings" panose="05000000000000000000" pitchFamily="2" charset="2"/>
              <a:buChar char="q"/>
              <a:defRPr sz="1500"/>
            </a:lvl4pPr>
            <a:lvl5pPr marL="1543050" indent="-171450">
              <a:buClrTx/>
              <a:buFont typeface="Wingdings" panose="05000000000000000000" pitchFamily="2" charset="2"/>
              <a:buChar char="q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7E6577-BA08-4BA6-AA15-1AAA11EB7645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F2603C-8F97-4C90-9995-E6B3CFD84727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752600"/>
            <a:ext cx="4133850" cy="46482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9650" y="1752600"/>
            <a:ext cx="4135438" cy="46482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88E2E9-C26F-49AB-8E8F-18FF0BC37FE7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A327A5-779F-4DAC-9271-1F7144D923E8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223C24-BD55-471A-A14D-2123ED2FCB9F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37D711-311E-4119-BE10-9529F35DD187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8AC87C-D554-44F6-9700-E06E0C6CDDE5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9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" y="286385"/>
            <a:ext cx="6681788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6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752600"/>
            <a:ext cx="8421688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35738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defRPr sz="105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5738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ctr">
              <a:defRPr sz="105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5738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050"/>
            </a:lvl1pPr>
          </a:lstStyle>
          <a:p>
            <a:fld id="{E7E1027C-B23A-4B1A-929E-45DA65CE3D9D}" type="slidenum">
              <a:rPr lang="en-US" altLang="en-US"/>
              <a:t>‹#›</a:t>
            </a:fld>
            <a:endParaRPr lang="en-US" altLang="en-US"/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222375" y="338138"/>
            <a:ext cx="6629400" cy="47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pic>
        <p:nvPicPr>
          <p:cNvPr id="1032" name="Picture 30" descr="cu_logo_sml_150_ppt2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7977" y="266704"/>
            <a:ext cx="987425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i="1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 b="1" i="1">
          <a:solidFill>
            <a:schemeClr val="bg2"/>
          </a:solidFill>
          <a:latin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 b="1" i="1">
          <a:solidFill>
            <a:schemeClr val="bg2"/>
          </a:solidFill>
          <a:latin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 b="1" i="1">
          <a:solidFill>
            <a:schemeClr val="bg2"/>
          </a:solidFill>
          <a:latin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 b="1" i="1">
          <a:solidFill>
            <a:schemeClr val="bg2"/>
          </a:solidFill>
          <a:latin typeface="Arial" panose="020B0604020202020204" pitchFamily="34" charset="0"/>
        </a:defRPr>
      </a:lvl5pPr>
      <a:lvl6pPr marL="342900" algn="l" rtl="0" fontAlgn="base">
        <a:spcBef>
          <a:spcPct val="0"/>
        </a:spcBef>
        <a:spcAft>
          <a:spcPct val="0"/>
        </a:spcAft>
        <a:defRPr sz="2100" b="1" i="1">
          <a:solidFill>
            <a:schemeClr val="bg2"/>
          </a:solidFill>
          <a:latin typeface="Arial" panose="020B0604020202020204" pitchFamily="34" charset="0"/>
        </a:defRPr>
      </a:lvl6pPr>
      <a:lvl7pPr marL="685800" algn="l" rtl="0" fontAlgn="base">
        <a:spcBef>
          <a:spcPct val="0"/>
        </a:spcBef>
        <a:spcAft>
          <a:spcPct val="0"/>
        </a:spcAft>
        <a:defRPr sz="2100" b="1" i="1">
          <a:solidFill>
            <a:schemeClr val="bg2"/>
          </a:solidFill>
          <a:latin typeface="Arial" panose="020B0604020202020204" pitchFamily="34" charset="0"/>
        </a:defRPr>
      </a:lvl7pPr>
      <a:lvl8pPr marL="1028700" algn="l" rtl="0" fontAlgn="base">
        <a:spcBef>
          <a:spcPct val="0"/>
        </a:spcBef>
        <a:spcAft>
          <a:spcPct val="0"/>
        </a:spcAft>
        <a:defRPr sz="2100" b="1" i="1">
          <a:solidFill>
            <a:schemeClr val="bg2"/>
          </a:solidFill>
          <a:latin typeface="Arial" panose="020B0604020202020204" pitchFamily="34" charset="0"/>
        </a:defRPr>
      </a:lvl8pPr>
      <a:lvl9pPr marL="1371600" algn="l" rtl="0" fontAlgn="base">
        <a:spcBef>
          <a:spcPct val="0"/>
        </a:spcBef>
        <a:spcAft>
          <a:spcPct val="0"/>
        </a:spcAft>
        <a:defRPr sz="2100" b="1" i="1">
          <a:solidFill>
            <a:schemeClr val="bg2"/>
          </a:solidFill>
          <a:latin typeface="Arial" panose="020B0604020202020204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¨"/>
        <a:defRPr sz="1800">
          <a:solidFill>
            <a:schemeClr val="bg2"/>
          </a:solidFill>
          <a:latin typeface="+mn-lt"/>
          <a:ea typeface="+mn-ea"/>
          <a:cs typeface="+mn-cs"/>
        </a:defRPr>
      </a:lvl1pPr>
      <a:lvl2pPr marL="557530" indent="-21463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¨"/>
        <a:defRPr sz="1500">
          <a:solidFill>
            <a:schemeClr val="bg2"/>
          </a:solidFill>
          <a:latin typeface="+mn-lt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¨"/>
        <a:defRPr>
          <a:solidFill>
            <a:schemeClr val="bg2"/>
          </a:solidFill>
          <a:latin typeface="+mn-lt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¨"/>
        <a:defRPr>
          <a:solidFill>
            <a:schemeClr val="bg2"/>
          </a:solidFill>
          <a:latin typeface="+mn-lt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¨"/>
        <a:defRPr>
          <a:solidFill>
            <a:schemeClr val="bg2"/>
          </a:solidFill>
          <a:latin typeface="+mn-lt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¨"/>
        <a:defRPr>
          <a:solidFill>
            <a:schemeClr val="accent1"/>
          </a:solidFill>
          <a:latin typeface="+mn-lt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¨"/>
        <a:defRPr>
          <a:solidFill>
            <a:schemeClr val="accent1"/>
          </a:solidFill>
          <a:latin typeface="+mn-lt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¨"/>
        <a:defRPr>
          <a:solidFill>
            <a:schemeClr val="accent1"/>
          </a:solidFill>
          <a:latin typeface="+mn-lt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¨"/>
        <a:defRPr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346202" y="830262"/>
            <a:ext cx="6367463" cy="1836737"/>
          </a:xfrm>
        </p:spPr>
        <p:txBody>
          <a:bodyPr/>
          <a:lstStyle/>
          <a:p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N</a:t>
            </a:r>
            <a:r>
              <a:rPr lang="en-US" baseline="-25000" dirty="0"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-filled MPC for pulse compression</a:t>
            </a:r>
            <a:b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800" dirty="0">
                <a:ea typeface="Tahoma" panose="020B0604030504040204" pitchFamily="34" charset="0"/>
                <a:cs typeface="Tahoma" panose="020B0604030504040204" pitchFamily="34" charset="0"/>
              </a:rPr>
              <a:t>The first/world’s only 3D-UPPE with full capability of Raman-active gases</a:t>
            </a:r>
            <a:endParaRPr lang="en-US" sz="1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  <a:buSzPts val="1440"/>
            </a:pPr>
            <a:r>
              <a:rPr lang="en-GB" dirty="0"/>
              <a:t>Yi-Hao Chen</a:t>
            </a:r>
            <a:endParaRPr lang="en-GB" baseline="30000" dirty="0"/>
          </a:p>
          <a:p>
            <a:pPr>
              <a:spcBef>
                <a:spcPts val="0"/>
              </a:spcBef>
              <a:spcAft>
                <a:spcPts val="600"/>
              </a:spcAft>
              <a:buSzPts val="1440"/>
            </a:pPr>
            <a:endParaRPr lang="en-GB" baseline="30000" dirty="0"/>
          </a:p>
          <a:p>
            <a:pPr>
              <a:spcBef>
                <a:spcPts val="0"/>
              </a:spcBef>
              <a:spcAft>
                <a:spcPts val="600"/>
              </a:spcAft>
              <a:buSzPts val="1440"/>
            </a:pPr>
            <a:endParaRPr lang="en-GB" sz="14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4807BE-6C69-0CA9-2EED-916EFD132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274638"/>
            <a:ext cx="7467600" cy="457199"/>
          </a:xfrm>
        </p:spPr>
        <p:txBody>
          <a:bodyPr/>
          <a:lstStyle/>
          <a:p>
            <a:r>
              <a:rPr lang="en-US" dirty="0"/>
              <a:t>My 3D-simulation vs. paper experiment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096DCE-334B-55D4-2B49-2CE169B219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Simulation</a:t>
            </a:r>
          </a:p>
        </p:txBody>
      </p:sp>
      <p:pic>
        <p:nvPicPr>
          <p:cNvPr id="12" name="Content Placeholder 11" descr="A graph of a blue line&#10;&#10;AI-generated content may be incorrect.">
            <a:extLst>
              <a:ext uri="{FF2B5EF4-FFF2-40B4-BE49-F238E27FC236}">
                <a16:creationId xmlns:a16="http://schemas.microsoft.com/office/drawing/2014/main" id="{48DA68D3-A09B-D195-9F4B-A1EE4DEDAC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36026"/>
            <a:ext cx="4040188" cy="3028986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F4BFC7D-5301-BD31-7572-90A715E703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Paper experiment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yellow line</a:t>
            </a:r>
            <a:r>
              <a:rPr lang="en-US" dirty="0"/>
              <a:t>)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BEE6FF8D-72B4-905D-26E7-96C0B00900D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5" y="2705476"/>
            <a:ext cx="4041775" cy="2890086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91D6A0D-AE4B-D941-EBAA-65253E9280E7}"/>
              </a:ext>
            </a:extLst>
          </p:cNvPr>
          <p:cNvSpPr txBox="1"/>
          <p:nvPr/>
        </p:nvSpPr>
        <p:spPr>
          <a:xfrm>
            <a:off x="1219200" y="962155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Good consistency!</a:t>
            </a:r>
          </a:p>
        </p:txBody>
      </p:sp>
    </p:spTree>
    <p:extLst>
      <p:ext uri="{BB962C8B-B14F-4D97-AF65-F5344CB8AC3E}">
        <p14:creationId xmlns:p14="http://schemas.microsoft.com/office/powerpoint/2010/main" val="2217263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C9CC68F0-75E0-8E81-0E1A-FE5C97893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to do RA-SESS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2C24BB6-C453-88F2-6C0F-90D7569D2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Kinda failed by simply increasing the gas pressure, trying to broaden to 1300 nm. Pulse is set to 140 fs and 40 µJ.</a:t>
            </a:r>
          </a:p>
          <a:p>
            <a:r>
              <a:rPr lang="en-US" dirty="0"/>
              <a:t>Total MPC propagation length = 34 passes * 26 cm = 8.8 m</a:t>
            </a:r>
          </a:p>
          <a:p>
            <a:endParaRPr lang="en-US" dirty="0"/>
          </a:p>
          <a:p>
            <a:r>
              <a:rPr lang="en-US" dirty="0"/>
              <a:t>The spectrum doesn’t follow RA-SESS.</a:t>
            </a:r>
          </a:p>
          <a:p>
            <a:r>
              <a:rPr lang="en-US" dirty="0"/>
              <a:t>Possible reasons:</a:t>
            </a:r>
          </a:p>
          <a:p>
            <a:pPr lvl="1"/>
            <a:r>
              <a:rPr lang="en-US" dirty="0"/>
              <a:t>The nonlinearity of each pass becomes too high for MPC, which isn’t a problem in HCF.</a:t>
            </a:r>
          </a:p>
          <a:p>
            <a:pPr lvl="1"/>
            <a:r>
              <a:rPr lang="en-US" dirty="0"/>
              <a:t>We used a short fiber and high pressure in HCF. Need to find its counterpart (if scalable) with a long HCF but lower pressure, which is the case for MPC.</a:t>
            </a:r>
          </a:p>
          <a:p>
            <a:r>
              <a:rPr lang="en-US" dirty="0"/>
              <a:t>Solution (corresponding to the reasons above):</a:t>
            </a:r>
          </a:p>
          <a:p>
            <a:pPr lvl="1"/>
            <a:r>
              <a:rPr lang="en-US" dirty="0"/>
              <a:t>Increase the number of passes</a:t>
            </a:r>
          </a:p>
          <a:p>
            <a:pPr lvl="1"/>
            <a:r>
              <a:rPr lang="en-US" dirty="0"/>
              <a:t>Find the long-HCF counterpart and duplicate this in the MPC scenario.</a:t>
            </a:r>
          </a:p>
        </p:txBody>
      </p:sp>
      <p:pic>
        <p:nvPicPr>
          <p:cNvPr id="12" name="Picture 11" descr="A graph showing a blue line&#10;&#10;AI-generated content may be incorrect.">
            <a:extLst>
              <a:ext uri="{FF2B5EF4-FFF2-40B4-BE49-F238E27FC236}">
                <a16:creationId xmlns:a16="http://schemas.microsoft.com/office/drawing/2014/main" id="{FB7A4D93-E333-6540-A671-194ED8ED1CF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066800"/>
            <a:ext cx="2286000" cy="17138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AF68DB-5E10-8107-2B79-41D1896D8B1E}"/>
              </a:ext>
            </a:extLst>
          </p:cNvPr>
          <p:cNvSpPr txBox="1"/>
          <p:nvPr/>
        </p:nvSpPr>
        <p:spPr>
          <a:xfrm>
            <a:off x="3124200" y="753283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2"/>
                </a:solidFill>
              </a:rPr>
              <a:t>Output spectrum</a:t>
            </a:r>
          </a:p>
        </p:txBody>
      </p:sp>
    </p:spTree>
    <p:extLst>
      <p:ext uri="{BB962C8B-B14F-4D97-AF65-F5344CB8AC3E}">
        <p14:creationId xmlns:p14="http://schemas.microsoft.com/office/powerpoint/2010/main" val="3414642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BAAB1D-234C-A0D3-B74A-BF1C8ADEA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274638"/>
            <a:ext cx="7467600" cy="487362"/>
          </a:xfrm>
        </p:spPr>
        <p:txBody>
          <a:bodyPr/>
          <a:lstStyle/>
          <a:p>
            <a:r>
              <a:rPr lang="en-US" dirty="0"/>
              <a:t>Propagation evolution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34EBE6-1E6C-0BFC-3BE8-CCC2AEE6E4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</a:t>
            </a:r>
            <a:r>
              <a:rPr lang="en-US" baseline="-25000" dirty="0"/>
              <a:t>2</a:t>
            </a:r>
            <a:r>
              <a:rPr lang="en-US" dirty="0"/>
              <a:t> (duplicate paper’s)</a:t>
            </a:r>
          </a:p>
        </p:txBody>
      </p:sp>
      <p:pic>
        <p:nvPicPr>
          <p:cNvPr id="9" name="MPC_r">
            <a:hlinkClick r:id="" action="ppaction://media"/>
            <a:extLst>
              <a:ext uri="{FF2B5EF4-FFF2-40B4-BE49-F238E27FC236}">
                <a16:creationId xmlns:a16="http://schemas.microsoft.com/office/drawing/2014/main" id="{E97A8092-0041-3C8C-6AC0-20268A411885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2635250"/>
            <a:ext cx="4040188" cy="3030538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2CAAD60-F6A7-DAC4-FCFA-657B226641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</a:t>
            </a:r>
            <a:r>
              <a:rPr lang="en-US" baseline="-25000" dirty="0"/>
              <a:t>2</a:t>
            </a:r>
            <a:r>
              <a:rPr lang="en-US" dirty="0"/>
              <a:t> (extend to 1300 nm)</a:t>
            </a:r>
          </a:p>
        </p:txBody>
      </p:sp>
      <p:pic>
        <p:nvPicPr>
          <p:cNvPr id="12" name="MPC_r (2)">
            <a:hlinkClick r:id="" action="ppaction://media"/>
            <a:extLst>
              <a:ext uri="{FF2B5EF4-FFF2-40B4-BE49-F238E27FC236}">
                <a16:creationId xmlns:a16="http://schemas.microsoft.com/office/drawing/2014/main" id="{A5ACD183-F926-DAEF-AAB3-B05B07136EED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45025" y="2633663"/>
            <a:ext cx="4041775" cy="3032125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CA4D7F8-B3C4-FA37-35FD-08EF62EFDADC}"/>
              </a:ext>
            </a:extLst>
          </p:cNvPr>
          <p:cNvSpPr txBox="1"/>
          <p:nvPr/>
        </p:nvSpPr>
        <p:spPr>
          <a:xfrm>
            <a:off x="3352800" y="1051500"/>
            <a:ext cx="579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2"/>
                </a:solidFill>
              </a:rPr>
              <a:t>Check video:</a:t>
            </a:r>
          </a:p>
          <a:p>
            <a:r>
              <a:rPr lang="en-US" sz="1800" dirty="0">
                <a:solidFill>
                  <a:schemeClr val="bg2"/>
                </a:solidFill>
              </a:rPr>
              <a:t>It initially follows RA-SESS (creating a strong red peak)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E7EAC9B-6920-A1BE-1773-EFF945770B6A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4227909" y="1697831"/>
            <a:ext cx="572691" cy="1045369"/>
          </a:xfrm>
          <a:prstGeom prst="straightConnector1">
            <a:avLst/>
          </a:prstGeom>
          <a:ln>
            <a:headEnd type="none" w="sm" len="sm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461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9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eGroupwhite">
  <a:themeElements>
    <a:clrScheme name="WiseGroupwhite 9">
      <a:dk1>
        <a:srgbClr val="1C1C1C"/>
      </a:dk1>
      <a:lt1>
        <a:srgbClr val="FFCC66"/>
      </a:lt1>
      <a:dk2>
        <a:srgbClr val="333366"/>
      </a:dk2>
      <a:lt2>
        <a:srgbClr val="FFCC66"/>
      </a:lt2>
      <a:accent1>
        <a:srgbClr val="FFFFFF"/>
      </a:accent1>
      <a:accent2>
        <a:srgbClr val="FF0000"/>
      </a:accent2>
      <a:accent3>
        <a:srgbClr val="ADADB8"/>
      </a:accent3>
      <a:accent4>
        <a:srgbClr val="DAAE56"/>
      </a:accent4>
      <a:accent5>
        <a:srgbClr val="FFFFFF"/>
      </a:accent5>
      <a:accent6>
        <a:srgbClr val="E70000"/>
      </a:accent6>
      <a:hlink>
        <a:srgbClr val="62DF63"/>
      </a:hlink>
      <a:folHlink>
        <a:srgbClr val="34A5C9"/>
      </a:folHlink>
    </a:clrScheme>
    <a:fontScheme name="WiseGroupwhi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  <a:headEnd type="none" w="sm" len="sm"/>
          <a:tailEnd type="none" w="sm" len="sm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miter lim="800000"/>
          <a:headEnd type="none" w="sm" len="sm"/>
          <a:tailEnd type="none" w="sm" len="sm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lnDef>
  </a:objectDefaults>
  <a:extraClrSchemeLst>
    <a:extraClrScheme>
      <a:clrScheme name="WiseGroupwhit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iseGroupwhite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iseGroupwhite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iseGroupwhite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iseGroupwhit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iseGroupwhit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iseGroupwhite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iseGroupwhite 8">
        <a:dk1>
          <a:srgbClr val="1C1C1C"/>
        </a:dk1>
        <a:lt1>
          <a:srgbClr val="FFCC66"/>
        </a:lt1>
        <a:dk2>
          <a:srgbClr val="333366"/>
        </a:dk2>
        <a:lt2>
          <a:srgbClr val="FFCC66"/>
        </a:lt2>
        <a:accent1>
          <a:srgbClr val="FFFFFF"/>
        </a:accent1>
        <a:accent2>
          <a:srgbClr val="FFFFFF"/>
        </a:accent2>
        <a:accent3>
          <a:srgbClr val="ADADB8"/>
        </a:accent3>
        <a:accent4>
          <a:srgbClr val="DAAE56"/>
        </a:accent4>
        <a:accent5>
          <a:srgbClr val="FFFFFF"/>
        </a:accent5>
        <a:accent6>
          <a:srgbClr val="E7E7E7"/>
        </a:accent6>
        <a:hlink>
          <a:srgbClr val="FF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iseGroupwhite 9">
        <a:dk1>
          <a:srgbClr val="1C1C1C"/>
        </a:dk1>
        <a:lt1>
          <a:srgbClr val="FFCC66"/>
        </a:lt1>
        <a:dk2>
          <a:srgbClr val="333366"/>
        </a:dk2>
        <a:lt2>
          <a:srgbClr val="FFCC66"/>
        </a:lt2>
        <a:accent1>
          <a:srgbClr val="FFFFFF"/>
        </a:accent1>
        <a:accent2>
          <a:srgbClr val="FF0000"/>
        </a:accent2>
        <a:accent3>
          <a:srgbClr val="ADADB8"/>
        </a:accent3>
        <a:accent4>
          <a:srgbClr val="DAAE56"/>
        </a:accent4>
        <a:accent5>
          <a:srgbClr val="FFFFFF"/>
        </a:accent5>
        <a:accent6>
          <a:srgbClr val="E70000"/>
        </a:accent6>
        <a:hlink>
          <a:srgbClr val="62DF63"/>
        </a:hlink>
        <a:folHlink>
          <a:srgbClr val="34A5C9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1C1C1C"/>
    </a:dk1>
    <a:lt1>
      <a:srgbClr val="FFCC66"/>
    </a:lt1>
    <a:dk2>
      <a:srgbClr val="333366"/>
    </a:dk2>
    <a:lt2>
      <a:srgbClr val="000000"/>
    </a:lt2>
    <a:accent1>
      <a:srgbClr val="FFFFFF"/>
    </a:accent1>
    <a:accent2>
      <a:srgbClr val="FF0000"/>
    </a:accent2>
    <a:accent3>
      <a:srgbClr val="ADADB8"/>
    </a:accent3>
    <a:accent4>
      <a:srgbClr val="DAAE56"/>
    </a:accent4>
    <a:accent5>
      <a:srgbClr val="FFFFFF"/>
    </a:accent5>
    <a:accent6>
      <a:srgbClr val="E70000"/>
    </a:accent6>
    <a:hlink>
      <a:srgbClr val="62DF63"/>
    </a:hlink>
    <a:folHlink>
      <a:srgbClr val="34A5C9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1C1C1C"/>
    </a:dk1>
    <a:lt1>
      <a:srgbClr val="FFCC66"/>
    </a:lt1>
    <a:dk2>
      <a:srgbClr val="333366"/>
    </a:dk2>
    <a:lt2>
      <a:srgbClr val="000000"/>
    </a:lt2>
    <a:accent1>
      <a:srgbClr val="FFFFFF"/>
    </a:accent1>
    <a:accent2>
      <a:srgbClr val="FF0000"/>
    </a:accent2>
    <a:accent3>
      <a:srgbClr val="ADADB8"/>
    </a:accent3>
    <a:accent4>
      <a:srgbClr val="DAAE56"/>
    </a:accent4>
    <a:accent5>
      <a:srgbClr val="FFFFFF"/>
    </a:accent5>
    <a:accent6>
      <a:srgbClr val="E70000"/>
    </a:accent6>
    <a:hlink>
      <a:srgbClr val="62DF63"/>
    </a:hlink>
    <a:folHlink>
      <a:srgbClr val="34A5C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2225</TotalTime>
  <Words>197</Words>
  <Application>Microsoft Office PowerPoint</Application>
  <PresentationFormat>On-screen Show (4:3)</PresentationFormat>
  <Paragraphs>27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Tahoma</vt:lpstr>
      <vt:lpstr>Times</vt:lpstr>
      <vt:lpstr>Times New Roman</vt:lpstr>
      <vt:lpstr>Wingdings</vt:lpstr>
      <vt:lpstr>WiseGroupwhite</vt:lpstr>
      <vt:lpstr>N2-filled MPC for pulse compression  The first/world’s only 3D-UPPE with full capability of Raman-active gases</vt:lpstr>
      <vt:lpstr>My 3D-simulation vs. paper experiment</vt:lpstr>
      <vt:lpstr>Try to do RA-SESS</vt:lpstr>
      <vt:lpstr>Propagation evolution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Starting Dynamics of a Linear Mamyshev Oscillator</dc:title>
  <dc:creator>Yi-Hao Chen</dc:creator>
  <cp:lastModifiedBy>Yi-Hao Chen</cp:lastModifiedBy>
  <cp:revision>413</cp:revision>
  <dcterms:created xsi:type="dcterms:W3CDTF">2020-08-19T05:46:10Z</dcterms:created>
  <dcterms:modified xsi:type="dcterms:W3CDTF">2025-06-10T01:23:53Z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1033-11.1.0.9615</vt:lpwstr>
  </property>
</Properties>
</file>